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2" r:id="rId7"/>
    <p:sldId id="258" r:id="rId8"/>
    <p:sldId id="259" r:id="rId9"/>
    <p:sldId id="261" r:id="rId10"/>
    <p:sldId id="26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GSGothicE" panose="020B0900000000000000" pitchFamily="34" charset="-128"/>
      <p:regular r:id="rId17"/>
    </p:embeddedFont>
    <p:embeddedFont>
      <p:font typeface="Open Sans Extra Bold" panose="020B0604020202020204" charset="0"/>
      <p:regular r:id="rId18"/>
    </p:embeddedFont>
    <p:embeddedFont>
      <p:font typeface="Studly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739"/>
    <a:srgbClr val="659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6" d="100"/>
          <a:sy n="36" d="100"/>
        </p:scale>
        <p:origin x="6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8FE05-F90E-4F7B-A6CF-EFE3AF67C782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A3122-25C4-4812-911F-AA022F73E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7A3122-25C4-4812-911F-AA022F73EA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2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7153" b="1715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99996" y="2435391"/>
            <a:ext cx="16688008" cy="5973431"/>
            <a:chOff x="0" y="742949"/>
            <a:chExt cx="22250677" cy="7964575"/>
          </a:xfrm>
        </p:grpSpPr>
        <p:sp>
          <p:nvSpPr>
            <p:cNvPr id="3" name="TextBox 3"/>
            <p:cNvSpPr txBox="1"/>
            <p:nvPr/>
          </p:nvSpPr>
          <p:spPr>
            <a:xfrm>
              <a:off x="0" y="742949"/>
              <a:ext cx="22250677" cy="4553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58"/>
                </a:lnSpc>
              </a:pPr>
              <a:r>
                <a:rPr lang="en-US" sz="26064" dirty="0">
                  <a:solidFill>
                    <a:srgbClr val="191769"/>
                  </a:solidFill>
                  <a:latin typeface="Studly"/>
                </a:rPr>
                <a:t>CAREER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154165"/>
              <a:ext cx="22250677" cy="4553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458"/>
                </a:lnSpc>
              </a:pPr>
              <a:r>
                <a:rPr lang="en-US" sz="26064" dirty="0">
                  <a:solidFill>
                    <a:srgbClr val="DF682D"/>
                  </a:solidFill>
                  <a:latin typeface="Studly"/>
                </a:rPr>
                <a:t>DEMAND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8498630-02B1-437C-A7BD-1A0763B32E65}"/>
              </a:ext>
            </a:extLst>
          </p:cNvPr>
          <p:cNvSpPr txBox="1"/>
          <p:nvPr/>
        </p:nvSpPr>
        <p:spPr>
          <a:xfrm>
            <a:off x="2362200" y="8191500"/>
            <a:ext cx="66037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Dr. Dana Jacobson</a:t>
            </a:r>
          </a:p>
          <a:p>
            <a:r>
              <a:rPr lang="en-US" sz="4400" dirty="0"/>
              <a:t>College &amp; Career Counselor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5A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459183"/>
            <a:ext cx="16780557" cy="8827817"/>
          </a:xfrm>
          <a:prstGeom prst="rect">
            <a:avLst/>
          </a:prstGeom>
          <a:solidFill>
            <a:srgbClr val="FFC92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22961" y="7811079"/>
            <a:ext cx="3260849" cy="32015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5100" r="8861"/>
          <a:stretch>
            <a:fillRect/>
          </a:stretch>
        </p:blipFill>
        <p:spPr>
          <a:xfrm>
            <a:off x="11053537" y="1459183"/>
            <a:ext cx="5727020" cy="753180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4601" y="617311"/>
            <a:ext cx="16695956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423"/>
              </a:lnSpc>
            </a:pPr>
            <a:r>
              <a:rPr lang="en-US" sz="10399" spc="-259" dirty="0">
                <a:solidFill>
                  <a:srgbClr val="FFFFFF"/>
                </a:solidFill>
                <a:latin typeface="HGSGothicE" panose="020B0400000000000000" pitchFamily="34" charset="-128"/>
                <a:ea typeface="HGSGothicE" panose="020B0400000000000000" pitchFamily="34" charset="-128"/>
              </a:rPr>
              <a:t>TODAY WE WILL EXPLORE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601" y="2208419"/>
            <a:ext cx="10775406" cy="868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82"/>
              </a:lnSpc>
            </a:pPr>
            <a:r>
              <a:rPr lang="en-US" sz="9844" dirty="0">
                <a:solidFill>
                  <a:srgbClr val="515A61"/>
                </a:solidFill>
                <a:latin typeface="Open Sans Extra Bold"/>
              </a:rPr>
              <a:t>Career Demand </a:t>
            </a:r>
          </a:p>
          <a:p>
            <a:pPr algn="ctr">
              <a:lnSpc>
                <a:spcPts val="13782"/>
              </a:lnSpc>
            </a:pPr>
            <a:r>
              <a:rPr lang="en-US" sz="9844" dirty="0">
                <a:solidFill>
                  <a:srgbClr val="515A61"/>
                </a:solidFill>
                <a:latin typeface="Open Sans Extra Bold"/>
              </a:rPr>
              <a:t>&amp;</a:t>
            </a:r>
          </a:p>
          <a:p>
            <a:pPr algn="ctr">
              <a:lnSpc>
                <a:spcPts val="13782"/>
              </a:lnSpc>
            </a:pPr>
            <a:r>
              <a:rPr lang="en-US" sz="9844" dirty="0">
                <a:solidFill>
                  <a:srgbClr val="515A61"/>
                </a:solidFill>
                <a:latin typeface="Open Sans Extra Bold"/>
              </a:rPr>
              <a:t>College Choices</a:t>
            </a:r>
          </a:p>
          <a:p>
            <a:pPr>
              <a:lnSpc>
                <a:spcPts val="13782"/>
              </a:lnSpc>
            </a:pPr>
            <a:endParaRPr lang="en-US" sz="9844" dirty="0">
              <a:solidFill>
                <a:srgbClr val="515A61"/>
              </a:solidFill>
              <a:latin typeface="Open Sans Extra Bold"/>
            </a:endParaRPr>
          </a:p>
          <a:p>
            <a:pPr>
              <a:lnSpc>
                <a:spcPts val="13782"/>
              </a:lnSpc>
            </a:pPr>
            <a:endParaRPr lang="en-US" sz="9844" dirty="0">
              <a:solidFill>
                <a:srgbClr val="515A61"/>
              </a:solidFill>
              <a:latin typeface="Open Sans Extra Bold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2461373" y="8990984"/>
            <a:ext cx="13514909" cy="37350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96587" y="1704406"/>
            <a:ext cx="11395911" cy="80807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F5E068-33FB-470B-93E9-7DDF882637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828" y="6998270"/>
            <a:ext cx="3790437" cy="1992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59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9978" y="-1125668"/>
            <a:ext cx="19073222" cy="527114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9967" y="1985194"/>
            <a:ext cx="16878300" cy="94599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sp>
      <p:grpSp>
        <p:nvGrpSpPr>
          <p:cNvPr id="4" name="Group 4"/>
          <p:cNvGrpSpPr/>
          <p:nvPr/>
        </p:nvGrpSpPr>
        <p:grpSpPr>
          <a:xfrm>
            <a:off x="670810" y="2400300"/>
            <a:ext cx="17602200" cy="7391400"/>
            <a:chOff x="-823547" y="-370959"/>
            <a:chExt cx="23469599" cy="7194121"/>
          </a:xfrm>
        </p:grpSpPr>
        <p:sp>
          <p:nvSpPr>
            <p:cNvPr id="5" name="TextBox 5"/>
            <p:cNvSpPr txBox="1"/>
            <p:nvPr/>
          </p:nvSpPr>
          <p:spPr>
            <a:xfrm>
              <a:off x="-823547" y="-370959"/>
              <a:ext cx="19798979" cy="29751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735"/>
                </a:lnSpc>
                <a:spcBef>
                  <a:spcPct val="0"/>
                </a:spcBef>
              </a:pPr>
              <a:r>
                <a:rPr lang="en-US" sz="9706" spc="-242" dirty="0">
                  <a:solidFill>
                    <a:srgbClr val="FFFFFF"/>
                  </a:solidFill>
                  <a:latin typeface="HGSGothicE" panose="020B0900000000000000" pitchFamily="34" charset="-128"/>
                  <a:ea typeface="HGSGothicE" panose="020B0900000000000000" pitchFamily="34" charset="-128"/>
                </a:rPr>
                <a:t>BY THE END OF THE PERIOD</a:t>
              </a:r>
            </a:p>
            <a:p>
              <a:pPr marL="0" lvl="0" indent="0" algn="l">
                <a:lnSpc>
                  <a:spcPts val="8735"/>
                </a:lnSpc>
                <a:spcBef>
                  <a:spcPct val="0"/>
                </a:spcBef>
              </a:pPr>
              <a:r>
                <a:rPr lang="en-US" sz="9706" spc="-242" dirty="0">
                  <a:solidFill>
                    <a:srgbClr val="FFFFFF"/>
                  </a:solidFill>
                  <a:latin typeface="HGSGothicE" panose="020B0900000000000000" pitchFamily="34" charset="-128"/>
                  <a:ea typeface="HGSGothicE" panose="020B0900000000000000" pitchFamily="34" charset="-128"/>
                </a:rPr>
                <a:t>WE SHOULD COMPLETE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799109"/>
              <a:ext cx="19798979" cy="403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847073" y="2292008"/>
              <a:ext cx="19798979" cy="4531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28"/>
                </a:lnSpc>
              </a:pPr>
              <a:r>
                <a:rPr lang="en-US" sz="4800" spc="-120" dirty="0">
                  <a:solidFill>
                    <a:srgbClr val="FFFFFF"/>
                  </a:solidFill>
                  <a:latin typeface="HGSGothicE" panose="020B0900000000000000" pitchFamily="34" charset="-128"/>
                  <a:ea typeface="HGSGothicE" panose="020B0900000000000000" pitchFamily="34" charset="-128"/>
                </a:rPr>
                <a:t>Welcome to Xello</a:t>
              </a:r>
            </a:p>
            <a:p>
              <a:pPr>
                <a:lnSpc>
                  <a:spcPts val="5328"/>
                </a:lnSpc>
              </a:pPr>
              <a:endParaRPr lang="en-US" sz="4800" spc="-120" dirty="0">
                <a:solidFill>
                  <a:srgbClr val="FFFFFF"/>
                </a:solidFill>
                <a:latin typeface="HGSGothicE" panose="020B0900000000000000" pitchFamily="34" charset="-128"/>
                <a:ea typeface="HGSGothicE" panose="020B0900000000000000" pitchFamily="34" charset="-128"/>
              </a:endParaRPr>
            </a:p>
            <a:p>
              <a:pPr>
                <a:lnSpc>
                  <a:spcPts val="5328"/>
                </a:lnSpc>
              </a:pPr>
              <a:r>
                <a:rPr lang="en-US" sz="4800" spc="-120" dirty="0">
                  <a:solidFill>
                    <a:srgbClr val="FFFFFF"/>
                  </a:solidFill>
                  <a:latin typeface="HGSGothicE" panose="020B0900000000000000" pitchFamily="34" charset="-128"/>
                  <a:ea typeface="HGSGothicE" panose="020B0900000000000000" pitchFamily="34" charset="-128"/>
                </a:rPr>
                <a:t>Career Demand</a:t>
              </a:r>
            </a:p>
            <a:p>
              <a:pPr>
                <a:lnSpc>
                  <a:spcPts val="5328"/>
                </a:lnSpc>
              </a:pPr>
              <a:endParaRPr lang="en-US" sz="4800" spc="-120" dirty="0">
                <a:solidFill>
                  <a:srgbClr val="FFFFFF"/>
                </a:solidFill>
                <a:latin typeface="HGSGothicE" panose="020B0900000000000000" pitchFamily="34" charset="-128"/>
                <a:ea typeface="HGSGothicE" panose="020B0900000000000000" pitchFamily="34" charset="-128"/>
              </a:endParaRPr>
            </a:p>
            <a:p>
              <a:pPr>
                <a:lnSpc>
                  <a:spcPts val="5328"/>
                </a:lnSpc>
              </a:pPr>
              <a:r>
                <a:rPr lang="en-US" sz="4800" spc="-120" dirty="0">
                  <a:solidFill>
                    <a:srgbClr val="FFFFFF"/>
                  </a:solidFill>
                  <a:latin typeface="HGSGothicE" panose="020B0900000000000000" pitchFamily="34" charset="-128"/>
                  <a:ea typeface="HGSGothicE" panose="020B0900000000000000" pitchFamily="34" charset="-128"/>
                </a:rPr>
                <a:t>Choosing a College 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609600" y="9536529"/>
            <a:ext cx="5717550" cy="9017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875250" y="5873689"/>
            <a:ext cx="5717550" cy="9017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866367">
            <a:off x="-308431" y="1207132"/>
            <a:ext cx="1647219" cy="172237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B5C4F10-B578-4484-A5A6-6039B420F664}"/>
              </a:ext>
            </a:extLst>
          </p:cNvPr>
          <p:cNvSpPr/>
          <p:nvPr/>
        </p:nvSpPr>
        <p:spPr>
          <a:xfrm>
            <a:off x="2385617" y="5119437"/>
            <a:ext cx="730770" cy="738429"/>
          </a:xfrm>
          <a:prstGeom prst="ellipse">
            <a:avLst/>
          </a:prstGeom>
          <a:solidFill>
            <a:srgbClr val="659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50F707-C17F-42DE-894F-930AC0AF3C86}"/>
              </a:ext>
            </a:extLst>
          </p:cNvPr>
          <p:cNvSpPr/>
          <p:nvPr/>
        </p:nvSpPr>
        <p:spPr>
          <a:xfrm>
            <a:off x="2385618" y="6493422"/>
            <a:ext cx="730770" cy="738429"/>
          </a:xfrm>
          <a:prstGeom prst="ellipse">
            <a:avLst/>
          </a:prstGeom>
          <a:solidFill>
            <a:srgbClr val="659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962A65-D974-421F-A34B-CA88F9FF5A64}"/>
              </a:ext>
            </a:extLst>
          </p:cNvPr>
          <p:cNvSpPr/>
          <p:nvPr/>
        </p:nvSpPr>
        <p:spPr>
          <a:xfrm>
            <a:off x="2381017" y="7823286"/>
            <a:ext cx="730770" cy="738429"/>
          </a:xfrm>
          <a:prstGeom prst="ellipse">
            <a:avLst/>
          </a:prstGeom>
          <a:solidFill>
            <a:srgbClr val="659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932CED96-3AD6-4FF3-806E-FD00C61C75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6838" y="5201156"/>
            <a:ext cx="628327" cy="628327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A42CE478-5899-45A5-88BA-0BF0C1CCA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6838" y="6581404"/>
            <a:ext cx="628327" cy="628327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41A42763-5074-4195-B06E-DD6DF4D14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32236" y="7927148"/>
            <a:ext cx="628327" cy="62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30" y="0"/>
            <a:ext cx="9144000" cy="10287000"/>
          </a:xfrm>
          <a:prstGeom prst="rect">
            <a:avLst/>
          </a:prstGeom>
          <a:solidFill>
            <a:srgbClr val="FFC92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87639" y="-671271"/>
            <a:ext cx="2651762" cy="26035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91554">
            <a:off x="8276364" y="4547012"/>
            <a:ext cx="3935245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5400000">
            <a:off x="-3096889" y="6851884"/>
            <a:ext cx="7315200" cy="321868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371050" y="1377133"/>
            <a:ext cx="7220082" cy="3426495"/>
            <a:chOff x="-737157" y="464577"/>
            <a:chExt cx="9626776" cy="4568660"/>
          </a:xfrm>
        </p:grpSpPr>
        <p:sp>
          <p:nvSpPr>
            <p:cNvPr id="8" name="TextBox 8"/>
            <p:cNvSpPr txBox="1"/>
            <p:nvPr/>
          </p:nvSpPr>
          <p:spPr>
            <a:xfrm>
              <a:off x="0" y="4669993"/>
              <a:ext cx="8152461" cy="363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319"/>
                </a:lnSpc>
                <a:spcBef>
                  <a:spcPts val="1739"/>
                </a:spcBef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737157" y="464577"/>
              <a:ext cx="9626776" cy="39145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088"/>
                </a:lnSpc>
              </a:pPr>
              <a:r>
                <a:rPr lang="en-US" sz="8088" spc="-202" dirty="0">
                  <a:solidFill>
                    <a:srgbClr val="191769"/>
                  </a:solidFill>
                  <a:latin typeface="HGSGothicE" panose="020B0900000000000000" pitchFamily="34" charset="-128"/>
                  <a:ea typeface="HGSGothicE" panose="020B0900000000000000" pitchFamily="34" charset="-128"/>
                </a:rPr>
                <a:t>PART 1: </a:t>
              </a:r>
            </a:p>
            <a:p>
              <a:pPr>
                <a:lnSpc>
                  <a:spcPts val="7200"/>
                </a:lnSpc>
              </a:pPr>
              <a:r>
                <a:rPr lang="en-US" sz="7200" spc="-179" dirty="0">
                  <a:solidFill>
                    <a:srgbClr val="191769"/>
                  </a:solidFill>
                  <a:latin typeface="HGSGothicE" panose="020B0900000000000000" pitchFamily="34" charset="-128"/>
                  <a:ea typeface="HGSGothicE" panose="020B0900000000000000" pitchFamily="34" charset="-128"/>
                </a:rPr>
                <a:t>WELCOME </a:t>
              </a:r>
            </a:p>
            <a:p>
              <a:pPr marL="0" lvl="0" indent="0">
                <a:lnSpc>
                  <a:spcPts val="7200"/>
                </a:lnSpc>
              </a:pPr>
              <a:r>
                <a:rPr lang="en-US" sz="7200" spc="-179" dirty="0">
                  <a:solidFill>
                    <a:srgbClr val="191769"/>
                  </a:solidFill>
                  <a:latin typeface="HGSGothicE" panose="020B0900000000000000" pitchFamily="34" charset="-128"/>
                  <a:ea typeface="HGSGothicE" panose="020B0900000000000000" pitchFamily="34" charset="-128"/>
                </a:rPr>
                <a:t>TO XELLO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10525" y="1915743"/>
            <a:ext cx="4961214" cy="51871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839678" y="4605189"/>
            <a:ext cx="5397119" cy="272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19"/>
              </a:lnSpc>
              <a:spcBef>
                <a:spcPts val="1739"/>
              </a:spcBef>
            </a:pPr>
            <a:endParaRPr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526807" y="-176449"/>
            <a:ext cx="4463787" cy="4114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D7386B-E3E2-430A-8F7F-BE0AB7A208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1766" y="90658"/>
            <a:ext cx="3792041" cy="1993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E25DC4-0814-4C47-B3C0-EA47D6180C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3474" y="5629924"/>
            <a:ext cx="5335234" cy="3638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9E2137-EF99-4A9A-BA0F-38631414C4B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279" t="9613" b="9866"/>
          <a:stretch/>
        </p:blipFill>
        <p:spPr>
          <a:xfrm>
            <a:off x="11849197" y="3156182"/>
            <a:ext cx="3818911" cy="26731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793866-CAFD-4917-906F-EB63C60A7C7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6360" b="4389"/>
          <a:stretch/>
        </p:blipFill>
        <p:spPr>
          <a:xfrm>
            <a:off x="13459542" y="6471174"/>
            <a:ext cx="2620266" cy="22529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33B4B3-9C6C-452F-BA55-4A5AC7177BD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5732" b="16073"/>
          <a:stretch/>
        </p:blipFill>
        <p:spPr>
          <a:xfrm>
            <a:off x="12496800" y="9471088"/>
            <a:ext cx="4752975" cy="6152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C15C45-57EE-4D2A-8AE3-C88DA841D69A}"/>
              </a:ext>
            </a:extLst>
          </p:cNvPr>
          <p:cNvSpPr txBox="1"/>
          <p:nvPr/>
        </p:nvSpPr>
        <p:spPr>
          <a:xfrm>
            <a:off x="1864123" y="4776214"/>
            <a:ext cx="5538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If you see “Welcome to Xello” in blue,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      click on “Get Started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164A5D-C796-4DDC-9C9E-B029F60B4019}"/>
              </a:ext>
            </a:extLst>
          </p:cNvPr>
          <p:cNvSpPr txBox="1"/>
          <p:nvPr/>
        </p:nvSpPr>
        <p:spPr>
          <a:xfrm>
            <a:off x="10258893" y="2546474"/>
            <a:ext cx="66965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sz="2400" b="1" dirty="0">
                <a:solidFill>
                  <a:schemeClr val="bg1"/>
                </a:solidFill>
              </a:rPr>
              <a:t>Click blue “Turn In” Button until it changes color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to white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FAB07A-7D32-4406-AAF3-CAAE5F8E4809}"/>
              </a:ext>
            </a:extLst>
          </p:cNvPr>
          <p:cNvSpPr txBox="1"/>
          <p:nvPr/>
        </p:nvSpPr>
        <p:spPr>
          <a:xfrm>
            <a:off x="10196818" y="8785873"/>
            <a:ext cx="7343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3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800" dirty="0">
                <a:solidFill>
                  <a:schemeClr val="bg1"/>
                </a:solidFill>
              </a:rPr>
              <a:t>Return to Xello Dashboard and you should see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 green check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EE43D1F-DD66-4B17-BE59-781CDD6B0C78}"/>
              </a:ext>
            </a:extLst>
          </p:cNvPr>
          <p:cNvCxnSpPr>
            <a:cxnSpLocks/>
          </p:cNvCxnSpPr>
          <p:nvPr/>
        </p:nvCxnSpPr>
        <p:spPr>
          <a:xfrm>
            <a:off x="2829830" y="5599542"/>
            <a:ext cx="1335135" cy="26143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C4F617-584E-408E-AECE-3EBDBFB97CB3}"/>
              </a:ext>
            </a:extLst>
          </p:cNvPr>
          <p:cNvCxnSpPr>
            <a:cxnSpLocks/>
          </p:cNvCxnSpPr>
          <p:nvPr/>
        </p:nvCxnSpPr>
        <p:spPr>
          <a:xfrm>
            <a:off x="12689447" y="5537606"/>
            <a:ext cx="1178953" cy="25776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9D92B59-E095-4DF0-8D3A-DD95E6627195}"/>
              </a:ext>
            </a:extLst>
          </p:cNvPr>
          <p:cNvCxnSpPr>
            <a:cxnSpLocks/>
          </p:cNvCxnSpPr>
          <p:nvPr/>
        </p:nvCxnSpPr>
        <p:spPr>
          <a:xfrm>
            <a:off x="14629108" y="9471088"/>
            <a:ext cx="2078000" cy="2522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2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accent4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449336">
            <a:off x="-1093484" y="-189779"/>
            <a:ext cx="475449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09951" y="5219332"/>
            <a:ext cx="426203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630400" y="-734285"/>
            <a:ext cx="4114800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34563" y="3801787"/>
            <a:ext cx="2835091" cy="283509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693453" y="6172200"/>
            <a:ext cx="4114800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00200" y="3665148"/>
            <a:ext cx="84559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HGSGothicE" panose="020B0900000000000000" pitchFamily="34" charset="-128"/>
                <a:ea typeface="HGSGothicE" panose="020B0900000000000000" pitchFamily="34" charset="-128"/>
              </a:rPr>
              <a:t>If You See This Screen: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1A28CB5D-92A4-45CB-98E8-D787B6A952DA}"/>
              </a:ext>
            </a:extLst>
          </p:cNvPr>
          <p:cNvSpPr txBox="1"/>
          <p:nvPr/>
        </p:nvSpPr>
        <p:spPr>
          <a:xfrm>
            <a:off x="3042144" y="575261"/>
            <a:ext cx="11435856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88"/>
              </a:lnSpc>
            </a:pPr>
            <a:r>
              <a:rPr lang="en-US" sz="8088" spc="-202" dirty="0">
                <a:solidFill>
                  <a:srgbClr val="FFFFFF"/>
                </a:solidFill>
                <a:latin typeface="HGSGothicE" panose="020B0900000000000000" pitchFamily="34" charset="-128"/>
                <a:ea typeface="HGSGothicE" panose="020B0900000000000000" pitchFamily="34" charset="-128"/>
              </a:rPr>
              <a:t>PART 2:</a:t>
            </a:r>
          </a:p>
          <a:p>
            <a:pPr marL="0" lvl="0" indent="0" algn="ctr">
              <a:lnSpc>
                <a:spcPts val="7200"/>
              </a:lnSpc>
            </a:pPr>
            <a:r>
              <a:rPr lang="en-US" sz="8088" spc="-202" dirty="0">
                <a:solidFill>
                  <a:srgbClr val="FFFFFF"/>
                </a:solidFill>
                <a:latin typeface="HGSGothicE" panose="020B0900000000000000" pitchFamily="34" charset="-128"/>
                <a:ea typeface="HGSGothicE" panose="020B0900000000000000" pitchFamily="34" charset="-128"/>
              </a:rPr>
              <a:t>CAREER DEMAND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F761F9-0B4F-478F-8957-91FD928A882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168" t="8872" r="3785" b="4892"/>
          <a:stretch/>
        </p:blipFill>
        <p:spPr>
          <a:xfrm>
            <a:off x="10603181" y="5002626"/>
            <a:ext cx="6286615" cy="36980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28EE7E-6CBC-4230-8AED-45006AED58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0865" y="4486743"/>
            <a:ext cx="6076950" cy="3905250"/>
          </a:xfrm>
          <a:prstGeom prst="rect">
            <a:avLst/>
          </a:prstGeom>
        </p:spPr>
      </p:pic>
      <p:sp>
        <p:nvSpPr>
          <p:cNvPr id="19" name="TextBox 12">
            <a:extLst>
              <a:ext uri="{FF2B5EF4-FFF2-40B4-BE49-F238E27FC236}">
                <a16:creationId xmlns:a16="http://schemas.microsoft.com/office/drawing/2014/main" id="{6C2C833E-6121-4E63-A757-6B62F31689B7}"/>
              </a:ext>
            </a:extLst>
          </p:cNvPr>
          <p:cNvSpPr txBox="1"/>
          <p:nvPr/>
        </p:nvSpPr>
        <p:spPr>
          <a:xfrm>
            <a:off x="10526413" y="4080305"/>
            <a:ext cx="84559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latin typeface="HGSGothicE" panose="020B0900000000000000" pitchFamily="34" charset="-128"/>
                <a:ea typeface="HGSGothicE" panose="020B0900000000000000" pitchFamily="34" charset="-128"/>
              </a:rPr>
              <a:t>If You See This Screen:</a:t>
            </a: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22A736E3-1CD6-4264-BC5A-1F688F2AD528}"/>
              </a:ext>
            </a:extLst>
          </p:cNvPr>
          <p:cNvSpPr txBox="1"/>
          <p:nvPr/>
        </p:nvSpPr>
        <p:spPr>
          <a:xfrm>
            <a:off x="9518500" y="8849348"/>
            <a:ext cx="84559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latin typeface="HGSGothicE" panose="020B0900000000000000" pitchFamily="34" charset="-128"/>
                <a:ea typeface="HGSGothicE" panose="020B0900000000000000" pitchFamily="34" charset="-128"/>
              </a:rPr>
              <a:t>Click “Get Started”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CA96E874-DE81-44CF-B833-1D58CE4DB748}"/>
              </a:ext>
            </a:extLst>
          </p:cNvPr>
          <p:cNvSpPr txBox="1"/>
          <p:nvPr/>
        </p:nvSpPr>
        <p:spPr>
          <a:xfrm>
            <a:off x="-418748" y="8465758"/>
            <a:ext cx="1005617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HGSGothicE" panose="020B0900000000000000" pitchFamily="34" charset="-128"/>
                <a:ea typeface="HGSGothicE" panose="020B0900000000000000" pitchFamily="34" charset="-128"/>
              </a:rPr>
              <a:t>You MUST Save 3 Careers, then </a:t>
            </a:r>
          </a:p>
          <a:p>
            <a:pPr algn="ctr"/>
            <a:r>
              <a:rPr lang="en-US" sz="4800" dirty="0">
                <a:solidFill>
                  <a:srgbClr val="FFFFFF"/>
                </a:solidFill>
                <a:latin typeface="HGSGothicE" panose="020B0900000000000000" pitchFamily="34" charset="-128"/>
                <a:ea typeface="HGSGothicE" panose="020B0900000000000000" pitchFamily="34" charset="-128"/>
              </a:rPr>
              <a:t>Click Career Demand Lesson again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F22A06-39BE-4609-AD27-6769A8314A03}"/>
              </a:ext>
            </a:extLst>
          </p:cNvPr>
          <p:cNvCxnSpPr>
            <a:cxnSpLocks/>
          </p:cNvCxnSpPr>
          <p:nvPr/>
        </p:nvCxnSpPr>
        <p:spPr>
          <a:xfrm flipV="1">
            <a:off x="3843286" y="7817257"/>
            <a:ext cx="1984902" cy="8833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C6C087-9029-4614-AAF1-366DBCCA94F2}"/>
              </a:ext>
            </a:extLst>
          </p:cNvPr>
          <p:cNvCxnSpPr>
            <a:cxnSpLocks/>
          </p:cNvCxnSpPr>
          <p:nvPr/>
        </p:nvCxnSpPr>
        <p:spPr>
          <a:xfrm flipV="1">
            <a:off x="14234272" y="7817257"/>
            <a:ext cx="567243" cy="10670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chemeClr val="accent2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581096" y="5143500"/>
            <a:ext cx="475449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08176" y="7505700"/>
            <a:ext cx="426203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392400" y="-1714500"/>
            <a:ext cx="4114800" cy="41148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79734" y="6056860"/>
            <a:ext cx="4114800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429000" y="0"/>
            <a:ext cx="10134599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dirty="0">
                <a:solidFill>
                  <a:srgbClr val="FFFFFF"/>
                </a:solidFill>
                <a:latin typeface="HGSGothicE" panose="020B0900000000000000" pitchFamily="34" charset="-128"/>
                <a:ea typeface="HGSGothicE" panose="020B0900000000000000" pitchFamily="34" charset="-128"/>
              </a:rPr>
              <a:t>PART 3: </a:t>
            </a:r>
          </a:p>
          <a:p>
            <a:pPr algn="ctr"/>
            <a:r>
              <a:rPr lang="en-US" sz="7200" b="1" dirty="0">
                <a:solidFill>
                  <a:srgbClr val="FFFFFF"/>
                </a:solidFill>
                <a:latin typeface="HGSGothicE" panose="020B0900000000000000" pitchFamily="34" charset="-128"/>
                <a:ea typeface="HGSGothicE" panose="020B0900000000000000" pitchFamily="34" charset="-128"/>
              </a:rPr>
              <a:t>CHOOSING A COLLEGE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3BE2916-1436-4AC1-B991-D2DFE3D3FEFC}"/>
              </a:ext>
            </a:extLst>
          </p:cNvPr>
          <p:cNvSpPr txBox="1"/>
          <p:nvPr/>
        </p:nvSpPr>
        <p:spPr>
          <a:xfrm>
            <a:off x="1483112" y="3508676"/>
            <a:ext cx="61777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latin typeface="HGSGothicE" panose="020B0900000000000000" pitchFamily="34" charset="-128"/>
                <a:ea typeface="HGSGothicE" panose="020B0900000000000000" pitchFamily="34" charset="-128"/>
              </a:rPr>
              <a:t>If You See This Screen: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C0705-1EA2-443B-9EC6-F924ABBFCA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8573" y="4565483"/>
            <a:ext cx="4990052" cy="2982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E2B67-DC16-4761-8339-CFDEBAB9E2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0983" y="4565483"/>
            <a:ext cx="4262034" cy="2770701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E3E8FB5F-D244-4DF4-A818-2D1CAF43CC52}"/>
              </a:ext>
            </a:extLst>
          </p:cNvPr>
          <p:cNvSpPr txBox="1"/>
          <p:nvPr/>
        </p:nvSpPr>
        <p:spPr>
          <a:xfrm>
            <a:off x="10474711" y="3508676"/>
            <a:ext cx="61777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HGSGothicE" panose="020B0900000000000000" pitchFamily="34" charset="-128"/>
                <a:ea typeface="HGSGothicE" panose="020B0900000000000000" pitchFamily="34" charset="-128"/>
              </a:rPr>
              <a:t>If You See This Screen: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B3515D15-EBB0-4EB6-8FC0-2BCE27591A0C}"/>
              </a:ext>
            </a:extLst>
          </p:cNvPr>
          <p:cNvSpPr txBox="1"/>
          <p:nvPr/>
        </p:nvSpPr>
        <p:spPr>
          <a:xfrm>
            <a:off x="-456088" y="7548237"/>
            <a:ext cx="1005617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latin typeface="HGSGothicE" panose="020B0900000000000000" pitchFamily="34" charset="-128"/>
                <a:ea typeface="HGSGothicE" panose="020B0900000000000000" pitchFamily="34" charset="-128"/>
              </a:rPr>
              <a:t>You MUST Save 3 Colleges, </a:t>
            </a:r>
          </a:p>
          <a:p>
            <a:pPr algn="ctr"/>
            <a:r>
              <a:rPr lang="en-US" sz="4800" dirty="0">
                <a:latin typeface="HGSGothicE" panose="020B0900000000000000" pitchFamily="34" charset="-128"/>
                <a:ea typeface="HGSGothicE" panose="020B0900000000000000" pitchFamily="34" charset="-128"/>
              </a:rPr>
              <a:t>then click Choosing a College </a:t>
            </a:r>
          </a:p>
          <a:p>
            <a:pPr algn="ctr"/>
            <a:r>
              <a:rPr lang="en-US" sz="4800" dirty="0">
                <a:latin typeface="HGSGothicE" panose="020B0900000000000000" pitchFamily="34" charset="-128"/>
                <a:ea typeface="HGSGothicE" panose="020B0900000000000000" pitchFamily="34" charset="-128"/>
              </a:rPr>
              <a:t>Lesson again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2E56F33E-D57C-46F4-B323-7B593DED50D0}"/>
              </a:ext>
            </a:extLst>
          </p:cNvPr>
          <p:cNvSpPr txBox="1"/>
          <p:nvPr/>
        </p:nvSpPr>
        <p:spPr>
          <a:xfrm>
            <a:off x="9865109" y="7744928"/>
            <a:ext cx="845597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HGSGothicE" panose="020B0900000000000000" pitchFamily="34" charset="-128"/>
                <a:ea typeface="HGSGothicE" panose="020B0900000000000000" pitchFamily="34" charset="-128"/>
              </a:rPr>
              <a:t>Click“Get</a:t>
            </a:r>
            <a:r>
              <a:rPr lang="en-US" sz="4800" b="1" dirty="0">
                <a:solidFill>
                  <a:schemeClr val="bg1"/>
                </a:solidFill>
                <a:latin typeface="HGSGothicE" panose="020B0900000000000000" pitchFamily="34" charset="-128"/>
                <a:ea typeface="HGSGothicE" panose="020B0900000000000000" pitchFamily="34" charset="-128"/>
              </a:rPr>
              <a:t> Started”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C71665-F263-43AC-93A1-B88909BDC0E9}"/>
              </a:ext>
            </a:extLst>
          </p:cNvPr>
          <p:cNvCxnSpPr>
            <a:cxnSpLocks/>
          </p:cNvCxnSpPr>
          <p:nvPr/>
        </p:nvCxnSpPr>
        <p:spPr>
          <a:xfrm flipV="1">
            <a:off x="3641885" y="6937032"/>
            <a:ext cx="1885293" cy="6242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46824BF-F5FF-4AFC-8D82-BAFC8EDB5DC3}"/>
              </a:ext>
            </a:extLst>
          </p:cNvPr>
          <p:cNvCxnSpPr>
            <a:cxnSpLocks/>
          </p:cNvCxnSpPr>
          <p:nvPr/>
        </p:nvCxnSpPr>
        <p:spPr>
          <a:xfrm flipV="1">
            <a:off x="14206285" y="7067204"/>
            <a:ext cx="328579" cy="7991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86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19978" y="-1125668"/>
            <a:ext cx="19073222" cy="527114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1031148"/>
            <a:ext cx="16901874" cy="10220751"/>
          </a:xfrm>
          <a:prstGeom prst="rect">
            <a:avLst/>
          </a:prstGeom>
          <a:solidFill>
            <a:srgbClr val="62A25D"/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GWHS Website:  www.osceolaschools.net/gwhs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 of 2022 Remind:  @e2hck26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GWHS Social Media </a:t>
            </a:r>
          </a:p>
          <a:p>
            <a:pPr lvl="4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Facebook @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GatewayHighPanthers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Instagram @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GatewayPanthers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 @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GatewayPanthers</a:t>
            </a:r>
            <a:endParaRPr lang="en-US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GWHS Class of 2022 Team:  xz95v36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4800" dirty="0"/>
          </a:p>
          <a:p>
            <a:endParaRPr lang="en-US" sz="4000" dirty="0"/>
          </a:p>
        </p:txBody>
      </p:sp>
      <p:grpSp>
        <p:nvGrpSpPr>
          <p:cNvPr id="4" name="Group 4"/>
          <p:cNvGrpSpPr/>
          <p:nvPr/>
        </p:nvGrpSpPr>
        <p:grpSpPr>
          <a:xfrm>
            <a:off x="252174" y="2295271"/>
            <a:ext cx="16649700" cy="5110650"/>
            <a:chOff x="-355290" y="-1611172"/>
            <a:chExt cx="21151690" cy="6814202"/>
          </a:xfrm>
        </p:grpSpPr>
        <p:sp>
          <p:nvSpPr>
            <p:cNvPr id="5" name="TextBox 5"/>
            <p:cNvSpPr txBox="1"/>
            <p:nvPr/>
          </p:nvSpPr>
          <p:spPr>
            <a:xfrm>
              <a:off x="-355290" y="-1611172"/>
              <a:ext cx="21151690" cy="29751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735"/>
                </a:lnSpc>
                <a:spcBef>
                  <a:spcPct val="0"/>
                </a:spcBef>
              </a:pPr>
              <a:r>
                <a:rPr lang="en-US" sz="8800" spc="-242" dirty="0">
                  <a:solidFill>
                    <a:srgbClr val="FFFFFF"/>
                  </a:solidFill>
                  <a:latin typeface="HGSGothicE" panose="020B0900000000000000" pitchFamily="34" charset="-128"/>
                  <a:ea typeface="HGSGothicE" panose="020B0900000000000000" pitchFamily="34" charset="-128"/>
                </a:rPr>
                <a:t>MAKE SURE TO KEEP UP TO DATE ON INFORMATION THROUGH: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799109"/>
              <a:ext cx="19798979" cy="403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10"/>
                </a:lnSpc>
                <a:spcBef>
                  <a:spcPts val="1957"/>
                </a:spcBef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57972" y="1059023"/>
            <a:ext cx="5717550" cy="9017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866367">
            <a:off x="-595414" y="538959"/>
            <a:ext cx="1695177" cy="177252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EE5DA490662049AC1CC0FB92A4FBB7" ma:contentTypeVersion="39" ma:contentTypeDescription="Create a new document." ma:contentTypeScope="" ma:versionID="55661a33af82de6a7e239003f171f146">
  <xsd:schema xmlns:xsd="http://www.w3.org/2001/XMLSchema" xmlns:xs="http://www.w3.org/2001/XMLSchema" xmlns:p="http://schemas.microsoft.com/office/2006/metadata/properties" xmlns:ns1="http://schemas.microsoft.com/sharepoint/v3" xmlns:ns3="8f77db8c-6e44-45c9-8423-3ab519f957e9" xmlns:ns4="d75b7106-b0e2-44f4-8a28-7a1f394730b5" targetNamespace="http://schemas.microsoft.com/office/2006/metadata/properties" ma:root="true" ma:fieldsID="c96ac9fbbfa4367e2a3209aff949176f" ns1:_="" ns3:_="" ns4:_="">
    <xsd:import namespace="http://schemas.microsoft.com/sharepoint/v3"/>
    <xsd:import namespace="8f77db8c-6e44-45c9-8423-3ab519f957e9"/>
    <xsd:import namespace="d75b7106-b0e2-44f4-8a28-7a1f394730b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CultureName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Templates" minOccurs="0"/>
                <xsd:element ref="ns4:Self_Registration_Enabled0" minOccurs="0"/>
                <xsd:element ref="ns4:MediaServiceAutoTags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Distribution_Groups" minOccurs="0"/>
                <xsd:element ref="ns4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8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9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7db8c-6e44-45c9-8423-3ab519f957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b7106-b0e2-44f4-8a28-7a1f394730b5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Leaders" ma:index="1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3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34" nillable="true" ma:displayName="Self Registration Enabled" ma:internalName="Self_Registration_Enabled0">
      <xsd:simpleType>
        <xsd:restriction base="dms:Boolean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7" nillable="true" ma:displayName="Teams Channel Id" ma:internalName="TeamsChannelId">
      <xsd:simpleType>
        <xsd:restriction base="dms:Text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41" nillable="true" ma:displayName="Math Settings" ma:internalName="Math_Settings">
      <xsd:simpleType>
        <xsd:restriction base="dms:Text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  <xsd:element name="Distribution_Groups" ma:index="4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6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d75b7106-b0e2-44f4-8a28-7a1f394730b5" xsi:nil="true"/>
    <Distribution_Groups xmlns="d75b7106-b0e2-44f4-8a28-7a1f394730b5" xsi:nil="true"/>
    <_ip_UnifiedCompliancePolicyUIAction xmlns="http://schemas.microsoft.com/sharepoint/v3" xsi:nil="true"/>
    <IsNotebookLocked xmlns="d75b7106-b0e2-44f4-8a28-7a1f394730b5" xsi:nil="true"/>
    <Owner xmlns="d75b7106-b0e2-44f4-8a28-7a1f394730b5">
      <UserInfo>
        <DisplayName/>
        <AccountId xsi:nil="true"/>
        <AccountType/>
      </UserInfo>
    </Owner>
    <Leaders xmlns="d75b7106-b0e2-44f4-8a28-7a1f394730b5">
      <UserInfo>
        <DisplayName/>
        <AccountId xsi:nil="true"/>
        <AccountType/>
      </UserInfo>
    </Leaders>
    <Members xmlns="d75b7106-b0e2-44f4-8a28-7a1f394730b5">
      <UserInfo>
        <DisplayName/>
        <AccountId xsi:nil="true"/>
        <AccountType/>
      </UserInfo>
    </Members>
    <Member_Groups xmlns="d75b7106-b0e2-44f4-8a28-7a1f394730b5">
      <UserInfo>
        <DisplayName/>
        <AccountId xsi:nil="true"/>
        <AccountType/>
      </UserInfo>
    </Member_Groups>
    <Has_Teacher_Only_SectionGroup xmlns="d75b7106-b0e2-44f4-8a28-7a1f394730b5" xsi:nil="true"/>
    <Invited_Teachers xmlns="d75b7106-b0e2-44f4-8a28-7a1f394730b5" xsi:nil="true"/>
    <NotebookType xmlns="d75b7106-b0e2-44f4-8a28-7a1f394730b5" xsi:nil="true"/>
    <Is_Collaboration_Space_Locked xmlns="d75b7106-b0e2-44f4-8a28-7a1f394730b5" xsi:nil="true"/>
    <_ip_UnifiedCompliancePolicyProperties xmlns="http://schemas.microsoft.com/sharepoint/v3" xsi:nil="true"/>
    <Self_Registration_Enabled xmlns="d75b7106-b0e2-44f4-8a28-7a1f394730b5" xsi:nil="true"/>
    <Math_Settings xmlns="d75b7106-b0e2-44f4-8a28-7a1f394730b5" xsi:nil="true"/>
    <DefaultSectionNames xmlns="d75b7106-b0e2-44f4-8a28-7a1f394730b5" xsi:nil="true"/>
    <Invited_Students xmlns="d75b7106-b0e2-44f4-8a28-7a1f394730b5" xsi:nil="true"/>
    <LMS_Mappings xmlns="d75b7106-b0e2-44f4-8a28-7a1f394730b5" xsi:nil="true"/>
    <FolderType xmlns="d75b7106-b0e2-44f4-8a28-7a1f394730b5" xsi:nil="true"/>
    <Teachers xmlns="d75b7106-b0e2-44f4-8a28-7a1f394730b5">
      <UserInfo>
        <DisplayName/>
        <AccountId xsi:nil="true"/>
        <AccountType/>
      </UserInfo>
    </Teachers>
    <Students xmlns="d75b7106-b0e2-44f4-8a28-7a1f394730b5">
      <UserInfo>
        <DisplayName/>
        <AccountId xsi:nil="true"/>
        <AccountType/>
      </UserInfo>
    </Students>
    <Student_Groups xmlns="d75b7106-b0e2-44f4-8a28-7a1f394730b5">
      <UserInfo>
        <DisplayName/>
        <AccountId xsi:nil="true"/>
        <AccountType/>
      </UserInfo>
    </Student_Groups>
    <Templates xmlns="d75b7106-b0e2-44f4-8a28-7a1f394730b5" xsi:nil="true"/>
    <Self_Registration_Enabled0 xmlns="d75b7106-b0e2-44f4-8a28-7a1f394730b5" xsi:nil="true"/>
    <AppVersion xmlns="d75b7106-b0e2-44f4-8a28-7a1f394730b5" xsi:nil="true"/>
    <TeamsChannelId xmlns="d75b7106-b0e2-44f4-8a28-7a1f394730b5" xsi:nil="true"/>
  </documentManagement>
</p:properties>
</file>

<file path=customXml/itemProps1.xml><?xml version="1.0" encoding="utf-8"?>
<ds:datastoreItem xmlns:ds="http://schemas.openxmlformats.org/officeDocument/2006/customXml" ds:itemID="{13E1EC24-829D-4976-9D9D-4993ED34C4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0663FE-EE8F-437C-91D5-050E894AC5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77db8c-6e44-45c9-8423-3ab519f957e9"/>
    <ds:schemaRef ds:uri="d75b7106-b0e2-44f4-8a28-7a1f394730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E2A95E-B2A4-41F7-974C-B3B709676D42}">
  <ds:schemaRefs>
    <ds:schemaRef ds:uri="http://schemas.microsoft.com/office/2006/metadata/properties"/>
    <ds:schemaRef ds:uri="http://schemas.microsoft.com/office/infopath/2007/PartnerControls"/>
    <ds:schemaRef ds:uri="d75b7106-b0e2-44f4-8a28-7a1f394730b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206</Words>
  <Application>Microsoft Office PowerPoint</Application>
  <PresentationFormat>Custom</PresentationFormat>
  <Paragraphs>62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Demand</dc:title>
  <dc:creator>Candice O'Dell;Dana Jacobson</dc:creator>
  <cp:lastModifiedBy>Dana Jacobson</cp:lastModifiedBy>
  <cp:revision>15</cp:revision>
  <dcterms:created xsi:type="dcterms:W3CDTF">2006-08-16T00:00:00Z</dcterms:created>
  <dcterms:modified xsi:type="dcterms:W3CDTF">2020-11-12T19:04:35Z</dcterms:modified>
  <dc:identifier>DAEJsaQBMiU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0x010100DFEE5DA490662049AC1CC0FB92A4FBB7</vt:lpwstr>
  </property>
</Properties>
</file>